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79" r:id="rId5"/>
    <p:sldId id="302" r:id="rId6"/>
    <p:sldId id="303" r:id="rId7"/>
    <p:sldId id="304" r:id="rId8"/>
    <p:sldId id="309" r:id="rId9"/>
    <p:sldId id="305" r:id="rId10"/>
    <p:sldId id="307" r:id="rId11"/>
    <p:sldId id="306" r:id="rId12"/>
    <p:sldId id="308" r:id="rId13"/>
    <p:sldId id="310" r:id="rId14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2C30"/>
    <a:srgbClr val="902023"/>
    <a:srgbClr val="0F6C39"/>
    <a:srgbClr val="0C934A"/>
    <a:srgbClr val="E3F3E1"/>
    <a:srgbClr val="DBEFD9"/>
    <a:srgbClr val="BDE0BA"/>
    <a:srgbClr val="159C4C"/>
    <a:srgbClr val="D5ED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E387C5-FFD5-FBDC-2744-BF5D52106897}" v="257" dt="2022-05-12T08:30:30.203"/>
    <p1510:client id="{59E75546-5CD6-05F9-D981-5BE399A6E0AB}" v="2" dt="2022-05-12T10:04:37.091"/>
    <p1510:client id="{5EC5AF27-4CCE-5D2D-A6A5-106820FFA47A}" v="613" dt="2022-05-11T19:42:29.717"/>
    <p1510:client id="{5F835CEE-0F7F-433C-88A8-6454591DEC0D}" v="4" dt="2022-05-11T19:33:25.196"/>
    <p1510:client id="{678FAA14-3A75-786C-AFCE-B465E3998AC3}" v="17" dt="2022-05-12T08:29:25.931"/>
    <p1510:client id="{85A01411-6093-6D74-B2DC-EA34E929F317}" v="349" dt="2022-05-12T09:06:24.9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76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15BA998C-CB92-4EE0-A34A-1563D19A64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FA5208DC-6431-43EC-B6FA-44133BB4F28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5E569-FFF1-4F18-A1EB-3E3B87541AC1}" type="datetimeFigureOut">
              <a:rPr lang="pl-PL" smtClean="0"/>
              <a:t>26.06.2022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95E54C0-6639-4465-B128-79CF0E23DD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9C7CD059-1752-40DE-A64E-0F7F6DE39F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95C6B-8B94-4943-A976-1006B6F9E6C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6874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B2E49-3938-4285-BFFE-E34C85586BE2}" type="datetimeFigureOut">
              <a:rPr lang="pl-PL" smtClean="0"/>
              <a:t>26.06.2022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0267C7-D57A-418B-9322-C0F10B83618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94474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tytułowy Konferen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Obraz zawierający tekst&#10;&#10;Opis wygenerowany automatycznie">
            <a:extLst>
              <a:ext uri="{FF2B5EF4-FFF2-40B4-BE49-F238E27FC236}">
                <a16:creationId xmlns:a16="http://schemas.microsoft.com/office/drawing/2014/main" id="{C0066564-A13C-4DD7-8DD7-CAA9440FC2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401" y="448093"/>
            <a:ext cx="3653777" cy="1190246"/>
          </a:xfrm>
          <a:prstGeom prst="rect">
            <a:avLst/>
          </a:prstGeom>
        </p:spPr>
      </p:pic>
      <p:sp>
        <p:nvSpPr>
          <p:cNvPr id="16" name="Prostokąt 15">
            <a:extLst>
              <a:ext uri="{FF2B5EF4-FFF2-40B4-BE49-F238E27FC236}">
                <a16:creationId xmlns:a16="http://schemas.microsoft.com/office/drawing/2014/main" id="{A2D6E93E-97B3-4DD4-A087-BEE8798CAC4E}"/>
              </a:ext>
            </a:extLst>
          </p:cNvPr>
          <p:cNvSpPr/>
          <p:nvPr userDrawn="1"/>
        </p:nvSpPr>
        <p:spPr>
          <a:xfrm>
            <a:off x="179512" y="188640"/>
            <a:ext cx="8784976" cy="6480721"/>
          </a:xfrm>
          <a:prstGeom prst="rect">
            <a:avLst/>
          </a:prstGeom>
          <a:noFill/>
          <a:ln w="88900" cap="flat" cmpd="sng">
            <a:solidFill>
              <a:srgbClr val="C82C3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ED225A6A-C9D4-40DE-96D2-26C4BADC59EA}"/>
              </a:ext>
            </a:extLst>
          </p:cNvPr>
          <p:cNvSpPr txBox="1"/>
          <p:nvPr userDrawn="1"/>
        </p:nvSpPr>
        <p:spPr>
          <a:xfrm>
            <a:off x="251520" y="764704"/>
            <a:ext cx="4752080" cy="58326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l-PL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CE63CE02-7543-4978-BFF9-B636C3E09E3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94" y="742259"/>
            <a:ext cx="4973294" cy="5632935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99FA9283-7CF7-476D-B44C-990D765A8E6F}"/>
              </a:ext>
            </a:extLst>
          </p:cNvPr>
          <p:cNvSpPr txBox="1"/>
          <p:nvPr userDrawn="1"/>
        </p:nvSpPr>
        <p:spPr>
          <a:xfrm>
            <a:off x="4762354" y="2666845"/>
            <a:ext cx="41463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000" b="1">
                <a:solidFill>
                  <a:srgbClr val="C82C30"/>
                </a:solidFill>
              </a:rPr>
              <a:t>59. Hutnicza Konferencja Studenckich Kół Naukowych AGH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BAFA12B7-AEC4-48E0-A18B-4F697C7439FC}"/>
              </a:ext>
            </a:extLst>
          </p:cNvPr>
          <p:cNvSpPr txBox="1"/>
          <p:nvPr userDrawn="1"/>
        </p:nvSpPr>
        <p:spPr>
          <a:xfrm>
            <a:off x="-1003426" y="377862"/>
            <a:ext cx="4973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b="1">
                <a:solidFill>
                  <a:srgbClr val="C82C30"/>
                </a:solidFill>
              </a:rPr>
              <a:t>12</a:t>
            </a:r>
            <a:r>
              <a:rPr lang="pl-PL" sz="3200" b="1">
                <a:solidFill>
                  <a:srgbClr val="C82C30"/>
                </a:solidFill>
              </a:rPr>
              <a:t> </a:t>
            </a:r>
            <a:r>
              <a:rPr lang="pl-PL" sz="2800" b="1">
                <a:solidFill>
                  <a:srgbClr val="C82C30"/>
                </a:solidFill>
              </a:rPr>
              <a:t>maja</a:t>
            </a:r>
            <a:r>
              <a:rPr lang="pl-PL" sz="3200" b="1">
                <a:solidFill>
                  <a:srgbClr val="C82C30"/>
                </a:solidFill>
              </a:rPr>
              <a:t> 2022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843DF001-F432-40D7-B27A-8D694FB91EA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3717032"/>
            <a:ext cx="2736752" cy="11902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tytułowy refer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688032" y="936970"/>
            <a:ext cx="7772400" cy="1929683"/>
          </a:xfrm>
          <a:prstGeom prst="rect">
            <a:avLst/>
          </a:prstGeom>
        </p:spPr>
        <p:txBody>
          <a:bodyPr lIns="82800" anchor="b">
            <a:normAutofit/>
          </a:bodyPr>
          <a:lstStyle>
            <a:lvl1pPr algn="ctr">
              <a:defRPr sz="3000" b="1" cap="all">
                <a:solidFill>
                  <a:srgbClr val="C82C30"/>
                </a:solidFill>
              </a:defRPr>
            </a:lvl1pPr>
          </a:lstStyle>
          <a:p>
            <a:r>
              <a:rPr lang="pl-PL"/>
              <a:t>Tytuł wystąpienia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685800" y="2931698"/>
            <a:ext cx="7772400" cy="62038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Autorzy pracy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9F608-24F7-4472-8DFD-D6B54E97934F}" type="datetime1">
              <a:rPr lang="pl-PL" smtClean="0"/>
              <a:t>26.06.2022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4" name="Symbol zastępczy tekstu 2">
            <a:extLst>
              <a:ext uri="{FF2B5EF4-FFF2-40B4-BE49-F238E27FC236}">
                <a16:creationId xmlns:a16="http://schemas.microsoft.com/office/drawing/2014/main" id="{2015E8B7-BF40-4F06-9FE9-221CA528BB0C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5800" y="4374003"/>
            <a:ext cx="7772400" cy="42484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800" i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Opiekun naukowy:</a:t>
            </a:r>
          </a:p>
        </p:txBody>
      </p:sp>
      <p:sp>
        <p:nvSpPr>
          <p:cNvPr id="17" name="Symbol zastępczy tekstu 2">
            <a:extLst>
              <a:ext uri="{FF2B5EF4-FFF2-40B4-BE49-F238E27FC236}">
                <a16:creationId xmlns:a16="http://schemas.microsoft.com/office/drawing/2014/main" id="{5AB78189-BB16-46BB-9DD8-9B2EFDA3D4E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85800" y="4054704"/>
            <a:ext cx="7772400" cy="2788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400" i="1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Wydział</a:t>
            </a:r>
          </a:p>
        </p:txBody>
      </p:sp>
      <p:pic>
        <p:nvPicPr>
          <p:cNvPr id="25" name="Obraz 24">
            <a:extLst>
              <a:ext uri="{FF2B5EF4-FFF2-40B4-BE49-F238E27FC236}">
                <a16:creationId xmlns:a16="http://schemas.microsoft.com/office/drawing/2014/main" id="{EA1D010B-E816-457E-8ACA-0D801F3801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508" y="277683"/>
            <a:ext cx="1440160" cy="750949"/>
          </a:xfrm>
          <a:prstGeom prst="rect">
            <a:avLst/>
          </a:prstGeom>
        </p:spPr>
      </p:pic>
      <p:sp>
        <p:nvSpPr>
          <p:cNvPr id="19" name="Symbol zastępczy tekstu 2">
            <a:extLst>
              <a:ext uri="{FF2B5EF4-FFF2-40B4-BE49-F238E27FC236}">
                <a16:creationId xmlns:a16="http://schemas.microsoft.com/office/drawing/2014/main" id="{20DB1CCC-1A54-44F6-A19D-C1A3D64951AE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85800" y="3554190"/>
            <a:ext cx="7772400" cy="4600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None/>
              <a:defRPr lang="pl-PL" sz="2200" kern="1200" dirty="0">
                <a:solidFill>
                  <a:srgbClr val="C82C30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indent="0">
              <a:buNone/>
            </a:pPr>
            <a:r>
              <a:rPr lang="pl-PL"/>
              <a:t>Nazwa Koła Naukowego</a:t>
            </a:r>
          </a:p>
        </p:txBody>
      </p:sp>
      <p:sp>
        <p:nvSpPr>
          <p:cNvPr id="20" name="Symbol zastępczy obrazu 5">
            <a:extLst>
              <a:ext uri="{FF2B5EF4-FFF2-40B4-BE49-F238E27FC236}">
                <a16:creationId xmlns:a16="http://schemas.microsoft.com/office/drawing/2014/main" id="{14C42CC0-56E2-455A-AA44-2E7FD372F40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01784" y="4816011"/>
            <a:ext cx="1653952" cy="1511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C82C30"/>
                </a:solidFill>
              </a:defRPr>
            </a:lvl1pPr>
          </a:lstStyle>
          <a:p>
            <a:r>
              <a:rPr lang="pl-PL"/>
              <a:t>(logo koła)</a:t>
            </a:r>
          </a:p>
        </p:txBody>
      </p:sp>
      <p:pic>
        <p:nvPicPr>
          <p:cNvPr id="23" name="Obraz 22" descr="Obraz zawierający tekst&#10;&#10;Opis wygenerowany automatycznie">
            <a:extLst>
              <a:ext uri="{FF2B5EF4-FFF2-40B4-BE49-F238E27FC236}">
                <a16:creationId xmlns:a16="http://schemas.microsoft.com/office/drawing/2014/main" id="{994675FE-4A3F-4694-BFBB-550FAC9C66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08" y="277683"/>
            <a:ext cx="2176963" cy="709163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1BEC3784-2F96-435E-BF64-6AD2FDB6D7D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28184" y="6087566"/>
            <a:ext cx="2648884" cy="5375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8372F-AE2A-4320-91D6-F063774DDF07}" type="datetime1">
              <a:rPr lang="pl-PL" smtClean="0"/>
              <a:t>26.06.2022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0" name="Symbol zastępczy numeru slajdu 2">
            <a:extLst>
              <a:ext uri="{FF2B5EF4-FFF2-40B4-BE49-F238E27FC236}">
                <a16:creationId xmlns:a16="http://schemas.microsoft.com/office/drawing/2014/main" id="{158E4C6B-290F-4197-9A49-B3DE789B5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36" name="Symbol zastępczy tekstu 2">
            <a:extLst>
              <a:ext uri="{FF2B5EF4-FFF2-40B4-BE49-F238E27FC236}">
                <a16:creationId xmlns:a16="http://schemas.microsoft.com/office/drawing/2014/main" id="{BBFF96DD-B364-4706-B60D-D6122CF6C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37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rgbClr val="C82C30"/>
                </a:solidFill>
              </a:defRPr>
            </a:lvl1pPr>
            <a:lvl2pPr>
              <a:defRPr>
                <a:solidFill>
                  <a:srgbClr val="C82C30"/>
                </a:solidFill>
              </a:defRPr>
            </a:lvl2pPr>
            <a:lvl3pPr>
              <a:defRPr>
                <a:solidFill>
                  <a:srgbClr val="C82C30"/>
                </a:solidFill>
              </a:defRPr>
            </a:lvl3pPr>
            <a:lvl4pPr>
              <a:defRPr>
                <a:solidFill>
                  <a:srgbClr val="C82C30"/>
                </a:solidFill>
              </a:defRPr>
            </a:lvl4pPr>
            <a:lvl5pPr>
              <a:defRPr>
                <a:solidFill>
                  <a:srgbClr val="C82C30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35" name="Symbol zastępczy tytułu 1">
            <a:extLst>
              <a:ext uri="{FF2B5EF4-FFF2-40B4-BE49-F238E27FC236}">
                <a16:creationId xmlns:a16="http://schemas.microsoft.com/office/drawing/2014/main" id="{8BB5EDC9-42FF-4D7B-900F-39F5F74BF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36711"/>
            <a:ext cx="8229600" cy="763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C82C30"/>
                </a:solidFill>
              </a:defRPr>
            </a:lvl1pPr>
          </a:lstStyle>
          <a:p>
            <a:r>
              <a:rPr lang="pl-PL"/>
              <a:t>kliknij, aby edytować styl</a:t>
            </a:r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24D79D25-CBF9-424E-ACA2-AA3377BFB8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4" name="Obraz 13" descr="Obraz zawierający tekst&#10;&#10;Opis wygenerowany automatycznie">
            <a:extLst>
              <a:ext uri="{FF2B5EF4-FFF2-40B4-BE49-F238E27FC236}">
                <a16:creationId xmlns:a16="http://schemas.microsoft.com/office/drawing/2014/main" id="{07BF42F4-9AED-4244-BA14-EA982935E42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756150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C82C30"/>
                </a:solidFill>
              </a:defRPr>
            </a:lvl1pPr>
            <a:lvl2pPr>
              <a:defRPr sz="2400">
                <a:solidFill>
                  <a:srgbClr val="C82C30"/>
                </a:solidFill>
              </a:defRPr>
            </a:lvl2pPr>
            <a:lvl3pPr>
              <a:defRPr sz="2000">
                <a:solidFill>
                  <a:srgbClr val="C82C30"/>
                </a:solidFill>
              </a:defRPr>
            </a:lvl3pPr>
            <a:lvl4pPr>
              <a:defRPr sz="1800">
                <a:solidFill>
                  <a:srgbClr val="C82C30"/>
                </a:solidFill>
              </a:defRPr>
            </a:lvl4pPr>
            <a:lvl5pPr>
              <a:defRPr sz="1800">
                <a:solidFill>
                  <a:srgbClr val="C82C3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756149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C82C30"/>
                </a:solidFill>
              </a:defRPr>
            </a:lvl1pPr>
            <a:lvl2pPr>
              <a:defRPr sz="2400">
                <a:solidFill>
                  <a:srgbClr val="C82C30"/>
                </a:solidFill>
              </a:defRPr>
            </a:lvl2pPr>
            <a:lvl3pPr>
              <a:defRPr sz="2000">
                <a:solidFill>
                  <a:srgbClr val="C82C30"/>
                </a:solidFill>
              </a:defRPr>
            </a:lvl3pPr>
            <a:lvl4pPr>
              <a:defRPr sz="1800">
                <a:solidFill>
                  <a:srgbClr val="C82C30"/>
                </a:solidFill>
              </a:defRPr>
            </a:lvl4pPr>
            <a:lvl5pPr>
              <a:defRPr sz="1800">
                <a:solidFill>
                  <a:srgbClr val="C82C3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56A7B-9FB5-41B1-9BEF-022EC6A2E16A}" type="datetime1">
              <a:rPr lang="pl-PL" smtClean="0"/>
              <a:t>26.06.2022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5" name="Symbol zastępczy tytułu 1">
            <a:extLst>
              <a:ext uri="{FF2B5EF4-FFF2-40B4-BE49-F238E27FC236}">
                <a16:creationId xmlns:a16="http://schemas.microsoft.com/office/drawing/2014/main" id="{C38BB6E7-D4C2-4512-9EED-7EC9FA7FC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36710"/>
            <a:ext cx="8229600" cy="763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C82C30"/>
                </a:solidFill>
              </a:defRPr>
            </a:lvl1pPr>
          </a:lstStyle>
          <a:p>
            <a:r>
              <a:rPr lang="pl-PL"/>
              <a:t>kliknij, aby edytować styl</a:t>
            </a:r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4931A620-11D8-4A33-B458-B333B60A10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5523251"/>
            <a:ext cx="1984222" cy="1034641"/>
          </a:xfrm>
          <a:prstGeom prst="rect">
            <a:avLst/>
          </a:prstGeom>
        </p:spPr>
      </p:pic>
      <p:pic>
        <p:nvPicPr>
          <p:cNvPr id="13" name="Obraz 12" descr="Obraz zawierający tekst&#10;&#10;Opis wygenerowany automatycznie">
            <a:extLst>
              <a:ext uri="{FF2B5EF4-FFF2-40B4-BE49-F238E27FC236}">
                <a16:creationId xmlns:a16="http://schemas.microsoft.com/office/drawing/2014/main" id="{5931FCE7-AA28-47B2-90D7-5A6C3AD083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19" y="294205"/>
            <a:ext cx="2837227" cy="9242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600197"/>
            <a:ext cx="4040188" cy="76348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rgbClr val="C82C3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363685"/>
            <a:ext cx="4040188" cy="399266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C82C30"/>
                </a:solidFill>
              </a:defRPr>
            </a:lvl1pPr>
            <a:lvl2pPr>
              <a:defRPr sz="2000">
                <a:solidFill>
                  <a:srgbClr val="C82C30"/>
                </a:solidFill>
              </a:defRPr>
            </a:lvl2pPr>
            <a:lvl3pPr>
              <a:defRPr sz="1800">
                <a:solidFill>
                  <a:srgbClr val="C82C30"/>
                </a:solidFill>
              </a:defRPr>
            </a:lvl3pPr>
            <a:lvl4pPr>
              <a:defRPr sz="1600">
                <a:solidFill>
                  <a:srgbClr val="C82C30"/>
                </a:solidFill>
              </a:defRPr>
            </a:lvl4pPr>
            <a:lvl5pPr>
              <a:defRPr sz="1600">
                <a:solidFill>
                  <a:srgbClr val="C82C3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600195"/>
            <a:ext cx="4041775" cy="7634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rgbClr val="C82C3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363684"/>
            <a:ext cx="4041775" cy="3992665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C82C30"/>
                </a:solidFill>
              </a:defRPr>
            </a:lvl1pPr>
            <a:lvl2pPr>
              <a:defRPr sz="2000">
                <a:solidFill>
                  <a:srgbClr val="C82C30"/>
                </a:solidFill>
              </a:defRPr>
            </a:lvl2pPr>
            <a:lvl3pPr>
              <a:defRPr sz="1800">
                <a:solidFill>
                  <a:srgbClr val="C82C30"/>
                </a:solidFill>
              </a:defRPr>
            </a:lvl3pPr>
            <a:lvl4pPr>
              <a:defRPr sz="1600">
                <a:solidFill>
                  <a:srgbClr val="C82C30"/>
                </a:solidFill>
              </a:defRPr>
            </a:lvl4pPr>
            <a:lvl5pPr>
              <a:defRPr sz="1600">
                <a:solidFill>
                  <a:srgbClr val="C82C3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6BC33-1858-4143-9047-C80948FE5EB2}" type="datetime1">
              <a:rPr lang="pl-PL" smtClean="0"/>
              <a:t>26.06.2022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3" name="Symbol zastępczy numeru slajdu 2">
            <a:extLst>
              <a:ext uri="{FF2B5EF4-FFF2-40B4-BE49-F238E27FC236}">
                <a16:creationId xmlns:a16="http://schemas.microsoft.com/office/drawing/2014/main" id="{B795E231-CC04-4A82-A13B-DA57AE87B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7634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82C30"/>
                </a:solidFill>
              </a:defRPr>
            </a:lvl1pPr>
          </a:lstStyle>
          <a:p>
            <a:r>
              <a:rPr lang="pl-PL"/>
              <a:t>Kliknij, aby edytować styl</a:t>
            </a:r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3D39BC62-A508-497D-9C4D-4AF78531F4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7" name="Obraz 16" descr="Obraz zawierający tekst&#10;&#10;Opis wygenerowany automatycznie">
            <a:extLst>
              <a:ext uri="{FF2B5EF4-FFF2-40B4-BE49-F238E27FC236}">
                <a16:creationId xmlns:a16="http://schemas.microsoft.com/office/drawing/2014/main" id="{41D4864F-4A16-4852-929E-6A33D064AC7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8" name="Obraz 17">
            <a:extLst>
              <a:ext uri="{FF2B5EF4-FFF2-40B4-BE49-F238E27FC236}">
                <a16:creationId xmlns:a16="http://schemas.microsoft.com/office/drawing/2014/main" id="{0637FF0B-C683-4607-969F-C0EB18DA2B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9" name="Łącznik prosty 18">
            <a:extLst>
              <a:ext uri="{FF2B5EF4-FFF2-40B4-BE49-F238E27FC236}">
                <a16:creationId xmlns:a16="http://schemas.microsoft.com/office/drawing/2014/main" id="{398FDA12-C93B-4087-A3D2-331AEAC5DE59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7634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82C30"/>
                </a:solidFill>
              </a:defRPr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B9208-2044-4CFC-8D24-4C2C27B79368}" type="datetime1">
              <a:rPr lang="pl-PL" smtClean="0"/>
              <a:t>26.06.2022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9" name="Symbol zastępczy numeru slajdu 2">
            <a:extLst>
              <a:ext uri="{FF2B5EF4-FFF2-40B4-BE49-F238E27FC236}">
                <a16:creationId xmlns:a16="http://schemas.microsoft.com/office/drawing/2014/main" id="{37C3D566-3700-49FB-9282-1BE8E7BAD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/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0A678410-F69F-49AC-91B4-057961E5B8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3" name="Obraz 12" descr="Obraz zawierający tekst&#10;&#10;Opis wygenerowany automatycznie">
            <a:extLst>
              <a:ext uri="{FF2B5EF4-FFF2-40B4-BE49-F238E27FC236}">
                <a16:creationId xmlns:a16="http://schemas.microsoft.com/office/drawing/2014/main" id="{AC1F81DE-A97E-492E-B5B4-CE3411B34F9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4" name="Obraz 13">
            <a:extLst>
              <a:ext uri="{FF2B5EF4-FFF2-40B4-BE49-F238E27FC236}">
                <a16:creationId xmlns:a16="http://schemas.microsoft.com/office/drawing/2014/main" id="{3894B4B3-FFD9-4EB3-A67F-A672DC07B7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5" name="Łącznik prosty 14">
            <a:extLst>
              <a:ext uri="{FF2B5EF4-FFF2-40B4-BE49-F238E27FC236}">
                <a16:creationId xmlns:a16="http://schemas.microsoft.com/office/drawing/2014/main" id="{0911B581-79A5-4CBF-B452-189E85FE01C7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0D56-EBBC-4034-B595-C0937991B6B1}" type="datetime1">
              <a:rPr lang="pl-PL" smtClean="0"/>
              <a:t>26.06.2022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8" name="Symbol zastępczy numeru slajdu 2">
            <a:extLst>
              <a:ext uri="{FF2B5EF4-FFF2-40B4-BE49-F238E27FC236}">
                <a16:creationId xmlns:a16="http://schemas.microsoft.com/office/drawing/2014/main" id="{A3C6A24D-E181-42E5-87C2-BE7B3FB4F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2FA91A3D-AFCD-486D-A785-3C6B639DB8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2" name="Obraz 11" descr="Obraz zawierający tekst&#10;&#10;Opis wygenerowany automatycznie">
            <a:extLst>
              <a:ext uri="{FF2B5EF4-FFF2-40B4-BE49-F238E27FC236}">
                <a16:creationId xmlns:a16="http://schemas.microsoft.com/office/drawing/2014/main" id="{86927120-AB5A-490A-8170-C634B96B58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4907C10C-2A86-4AB5-B97E-D6B0CFAF938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AA10F5E5-4996-49DF-AE41-765610DFFE5B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915010"/>
            <a:ext cx="3008313" cy="92981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C82C30"/>
                </a:solidFill>
              </a:defRPr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915010"/>
            <a:ext cx="5111750" cy="5211153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C82C30"/>
                </a:solidFill>
              </a:defRPr>
            </a:lvl1pPr>
            <a:lvl2pPr>
              <a:defRPr sz="2800">
                <a:solidFill>
                  <a:srgbClr val="C82C30"/>
                </a:solidFill>
              </a:defRPr>
            </a:lvl2pPr>
            <a:lvl3pPr>
              <a:defRPr sz="2400">
                <a:solidFill>
                  <a:srgbClr val="C82C30"/>
                </a:solidFill>
              </a:defRPr>
            </a:lvl3pPr>
            <a:lvl4pPr>
              <a:defRPr sz="2000">
                <a:solidFill>
                  <a:srgbClr val="C82C30"/>
                </a:solidFill>
              </a:defRPr>
            </a:lvl4pPr>
            <a:lvl5pPr>
              <a:defRPr sz="2000">
                <a:solidFill>
                  <a:srgbClr val="C82C30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844824"/>
            <a:ext cx="3008313" cy="42813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C82C3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FFACA-FE59-4A1E-B986-58D5B12967F6}" type="datetime1">
              <a:rPr lang="pl-PL" smtClean="0"/>
              <a:t>26.06.2022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1" name="Symbol zastępczy numeru slajdu 2">
            <a:extLst>
              <a:ext uri="{FF2B5EF4-FFF2-40B4-BE49-F238E27FC236}">
                <a16:creationId xmlns:a16="http://schemas.microsoft.com/office/drawing/2014/main" id="{4919600C-29A8-4062-A68E-C6361A1F3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/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9B30BB99-CBC4-497E-8A1B-0C4F992AC20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5" name="Obraz 14" descr="Obraz zawierający tekst&#10;&#10;Opis wygenerowany automatycznie">
            <a:extLst>
              <a:ext uri="{FF2B5EF4-FFF2-40B4-BE49-F238E27FC236}">
                <a16:creationId xmlns:a16="http://schemas.microsoft.com/office/drawing/2014/main" id="{BD00FFB1-4306-49BF-A3CF-6B68CF36D92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6" name="Obraz 15">
            <a:extLst>
              <a:ext uri="{FF2B5EF4-FFF2-40B4-BE49-F238E27FC236}">
                <a16:creationId xmlns:a16="http://schemas.microsoft.com/office/drawing/2014/main" id="{6DD0E6C7-E33F-4051-A138-DDBEE5DDF49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6D078F5D-C2B4-474E-8D6B-4C40CF773C33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C82C30"/>
                </a:solidFill>
              </a:defRPr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915011"/>
            <a:ext cx="5486400" cy="38125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C82C3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DD00-0CD1-4F5F-B8ED-2CC8842EA626}" type="datetime1">
              <a:rPr lang="pl-PL" smtClean="0"/>
              <a:t>26.06.2022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1" name="Symbol zastępczy numeru slajdu 2">
            <a:extLst>
              <a:ext uri="{FF2B5EF4-FFF2-40B4-BE49-F238E27FC236}">
                <a16:creationId xmlns:a16="http://schemas.microsoft.com/office/drawing/2014/main" id="{B04ED519-6949-43FB-8435-39EA6ADC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/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818075EA-077B-4BC7-9A41-8C642D5EB1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5" name="Obraz 14" descr="Obraz zawierający tekst&#10;&#10;Opis wygenerowany automatycznie">
            <a:extLst>
              <a:ext uri="{FF2B5EF4-FFF2-40B4-BE49-F238E27FC236}">
                <a16:creationId xmlns:a16="http://schemas.microsoft.com/office/drawing/2014/main" id="{A54AEB7C-EE5F-4325-98BC-326E6F2BC32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6" name="Obraz 15">
            <a:extLst>
              <a:ext uri="{FF2B5EF4-FFF2-40B4-BE49-F238E27FC236}">
                <a16:creationId xmlns:a16="http://schemas.microsoft.com/office/drawing/2014/main" id="{B6484694-CD4F-4E00-98F2-08E29756D90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934EF494-6A28-49D2-8E70-6A0DA88D5EC2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5A96-9159-47DF-AC84-47F71D20D3AA}" type="datetime1">
              <a:rPr lang="pl-PL" smtClean="0"/>
              <a:t>26.06.2022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12" name="Symbol zastępczy numeru slajdu 2">
            <a:extLst>
              <a:ext uri="{FF2B5EF4-FFF2-40B4-BE49-F238E27FC236}">
                <a16:creationId xmlns:a16="http://schemas.microsoft.com/office/drawing/2014/main" id="{09AEBCAF-1F55-4C7F-A854-CABC3B6218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90202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/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B2B5C909-97E8-4F91-AF9A-57D9A357422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40768"/>
            <a:ext cx="4614157" cy="5328592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064C3833-7BD1-4649-8DA6-2C93E9BE3759}"/>
              </a:ext>
            </a:extLst>
          </p:cNvPr>
          <p:cNvSpPr/>
          <p:nvPr userDrawn="1"/>
        </p:nvSpPr>
        <p:spPr>
          <a:xfrm>
            <a:off x="179512" y="188640"/>
            <a:ext cx="8784976" cy="6480721"/>
          </a:xfrm>
          <a:prstGeom prst="rect">
            <a:avLst/>
          </a:prstGeom>
          <a:noFill/>
          <a:ln w="88900" cap="flat" cmpd="sng">
            <a:solidFill>
              <a:srgbClr val="C82C3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b="1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437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E3598B4-19C2-4870-EF0F-F0B39AEA7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032" y="1654888"/>
            <a:ext cx="7772400" cy="1929683"/>
          </a:xfrm>
        </p:spPr>
        <p:txBody>
          <a:bodyPr lIns="82800" tIns="45720" rIns="91440" bIns="45720" anchor="b">
            <a:normAutofit/>
          </a:bodyPr>
          <a:lstStyle/>
          <a:p>
            <a:r>
              <a:rPr lang="pl-PL"/>
              <a:t>Dziękujemy za uwagę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0195A938-51A8-3036-0B05-5DAAF3EF9B46}"/>
              </a:ext>
            </a:extLst>
          </p:cNvPr>
          <p:cNvSpPr txBox="1"/>
          <p:nvPr/>
        </p:nvSpPr>
        <p:spPr>
          <a:xfrm>
            <a:off x="685800" y="4610100"/>
            <a:ext cx="27432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l-PL" b="1"/>
          </a:p>
          <a:p>
            <a:r>
              <a:rPr lang="pl-PL" b="1"/>
              <a:t>Krzysztof Kasprzyk</a:t>
            </a:r>
          </a:p>
          <a:p>
            <a:r>
              <a:rPr lang="pl-PL" b="1"/>
              <a:t>Rafał Piwowarczyk</a:t>
            </a:r>
          </a:p>
          <a:p>
            <a:r>
              <a:rPr lang="pl-PL" b="1"/>
              <a:t>Paweł </a:t>
            </a:r>
            <a:r>
              <a:rPr lang="pl-PL" b="1" err="1"/>
              <a:t>Wojtyca</a:t>
            </a:r>
            <a:endParaRPr lang="pl-PL" b="1"/>
          </a:p>
          <a:p>
            <a:r>
              <a:rPr lang="pl-PL" b="1" err="1"/>
              <a:t>Rashad</a:t>
            </a:r>
            <a:r>
              <a:rPr lang="pl-PL" b="1"/>
              <a:t> Mohammed</a:t>
            </a:r>
          </a:p>
        </p:txBody>
      </p:sp>
    </p:spTree>
    <p:extLst>
      <p:ext uri="{BB962C8B-B14F-4D97-AF65-F5344CB8AC3E}">
        <p14:creationId xmlns:p14="http://schemas.microsoft.com/office/powerpoint/2010/main" val="516280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CE2C668-91DD-4061-B7F3-4EE1E87DC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Drukarka 2D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42DD776-C3F2-4D05-91A2-82B13D6C08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/>
              <a:t>Krzysztof Kasprzyk, Rafał Piwowarczyk, Paweł Wojtyca, </a:t>
            </a:r>
            <a:r>
              <a:rPr lang="pl-PL" err="1"/>
              <a:t>Rashad</a:t>
            </a:r>
            <a:r>
              <a:rPr lang="pl-PL"/>
              <a:t> Mohammed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817DC920-0E8B-4996-B770-09DF77F2A5A8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pl-PL"/>
              <a:t>Opiekun koła dr hab. inż. Marek Natkaniec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798326D8-1092-4892-8A84-2D1B7CD01F9C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/>
              <a:t>Wydział Informatyki Elektroniki i Telekomunikacji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19667A0D-1DD0-430C-A9B7-B2805D10ACEB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/>
          <a:lstStyle/>
          <a:p>
            <a:r>
              <a:rPr lang="pl-PL"/>
              <a:t>Koło naukowe SKN </a:t>
            </a:r>
            <a:r>
              <a:rPr lang="pl-PL" err="1"/>
              <a:t>Telephoners</a:t>
            </a:r>
            <a:endParaRPr lang="pl-PL"/>
          </a:p>
        </p:txBody>
      </p:sp>
      <p:pic>
        <p:nvPicPr>
          <p:cNvPr id="7" name="Obraz 7">
            <a:extLst>
              <a:ext uri="{FF2B5EF4-FFF2-40B4-BE49-F238E27FC236}">
                <a16:creationId xmlns:a16="http://schemas.microsoft.com/office/drawing/2014/main" id="{A4C72E3F-1986-0F7F-B5B4-6C3D4EA5E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98" y="4867513"/>
            <a:ext cx="1496291" cy="14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18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F2789E3-5233-6554-9553-A9504A125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8721"/>
            <a:ext cx="7558608" cy="504056"/>
          </a:xfrm>
        </p:spPr>
        <p:txBody>
          <a:bodyPr>
            <a:normAutofit fontScale="90000"/>
          </a:bodyPr>
          <a:lstStyle/>
          <a:p>
            <a:r>
              <a:rPr lang="pl-PL"/>
              <a:t>Założenia Projektu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B9C2CC2B-7505-E2B9-EB47-FE7789604393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73996" y="1412777"/>
            <a:ext cx="7784204" cy="4248471"/>
          </a:xfrm>
        </p:spPr>
        <p:txBody>
          <a:bodyPr lIns="91440" tIns="45720" rIns="91440" bIns="45720" anchor="t">
            <a:normAutofit/>
          </a:bodyPr>
          <a:lstStyle/>
          <a:p>
            <a:endParaRPr lang="pl-PL"/>
          </a:p>
          <a:p>
            <a:r>
              <a:rPr lang="pl-PL"/>
              <a:t>Głównym założeniem naszego projektu naukowego było wykonanie w pełni działającej drukarki 2D z użyciem szeroko dostępnych elementów takich jak napędy DVD czy też zwykły długopis.</a:t>
            </a:r>
          </a:p>
          <a:p>
            <a:endParaRPr lang="pl-PL"/>
          </a:p>
          <a:p>
            <a:r>
              <a:rPr lang="pl-PL"/>
              <a:t>Razem stwierdziliśmy że zadowolimy się dopiero wtedy gdy nasza drukarka będzie działać na poziomie podobnym do sprzętu komercyjnego czyli na </a:t>
            </a:r>
            <a:r>
              <a:rPr lang="pl-PL" dirty="0"/>
              <a:t>przykład</a:t>
            </a:r>
            <a:r>
              <a:rPr lang="pl-PL"/>
              <a:t> będziemy mogli wydrukować dla siebie dowolny obrazek znaleziony w </a:t>
            </a:r>
            <a:r>
              <a:rPr lang="pl-PL" err="1"/>
              <a:t>internecie</a:t>
            </a:r>
            <a:r>
              <a:rPr lang="pl-PL"/>
              <a:t>.</a:t>
            </a:r>
          </a:p>
          <a:p>
            <a:endParaRPr lang="pl-PL"/>
          </a:p>
          <a:p>
            <a:r>
              <a:rPr lang="pl-PL"/>
              <a:t>Cel ten został osiągnięty chociaż, jak to bywa w tego typu projektach, w nieco zmodyfikowanej formie </a:t>
            </a:r>
            <a:r>
              <a:rPr lang="pl-PL">
                <a:sym typeface="Wingdings" panose="05000000000000000000" pitchFamily="2" charset="2"/>
              </a:rPr>
              <a:t>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86133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A19E5C-2E00-32BB-A8F0-71A082803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032" y="936971"/>
            <a:ext cx="7556376" cy="424844"/>
          </a:xfrm>
        </p:spPr>
        <p:txBody>
          <a:bodyPr>
            <a:normAutofit fontScale="90000"/>
          </a:bodyPr>
          <a:lstStyle/>
          <a:p>
            <a:r>
              <a:rPr lang="pl-PL"/>
              <a:t>Zastosowane materiały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1EDC9688-8BB0-0BB5-1DDA-17E1B776002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85800" y="1700809"/>
            <a:ext cx="7556376" cy="3098038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pl-PL"/>
              <a:t>Aby móc zaimplementować komunikację pomiędzy laptopem a fizycznym sprzętem zdecydowaliśmy się na ARDUINO NANO. Argumentami przemawiającymi za ARDUINO była stosunkowa prosta obsługa i nasze doświadczenie, stosowaliśmy ARDUINO we wcześniejszych projektach.  </a:t>
            </a:r>
          </a:p>
          <a:p>
            <a:endParaRPr lang="pl-PL"/>
          </a:p>
        </p:txBody>
      </p:sp>
      <p:pic>
        <p:nvPicPr>
          <p:cNvPr id="3" name="Obraz 4" descr="Obraz zawierający sprzęt elektroniczny, obwód&#10;&#10;Opis wygenerowany automatycznie">
            <a:extLst>
              <a:ext uri="{FF2B5EF4-FFF2-40B4-BE49-F238E27FC236}">
                <a16:creationId xmlns:a16="http://schemas.microsoft.com/office/drawing/2014/main" id="{41C43EA2-7FB2-1AE3-9474-404B287B0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6664" y="3432364"/>
            <a:ext cx="274320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24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0F94E84-B311-1A15-79CC-AFFC05E7E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032" y="936971"/>
            <a:ext cx="7628384" cy="424844"/>
          </a:xfrm>
        </p:spPr>
        <p:txBody>
          <a:bodyPr>
            <a:normAutofit fontScale="90000"/>
          </a:bodyPr>
          <a:lstStyle/>
          <a:p>
            <a:r>
              <a:rPr lang="pl-PL"/>
              <a:t>Komplikacje i zmiany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A7620CC-53E0-E37B-4FF2-034C956A5357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85800" y="1361815"/>
            <a:ext cx="7628384" cy="3437031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pl-PL"/>
              <a:t>Rysujący długopis musi się na czymś poruszać – początkowo zakładaliśmy przerobienie prowadnic rozkręconego już napędu DVD jednak za słabe silniczki krokowe nie był dobrym materiałem do wprowadzenia w projekcie.</a:t>
            </a:r>
          </a:p>
          <a:p>
            <a:r>
              <a:rPr lang="pl-PL"/>
              <a:t>Postanowiliśmy zrobić własne prowadnice przy użyciu druku 3D, kształt i wymiary był inspirowane wcześniejszą konstrukcją z DVD.</a:t>
            </a:r>
          </a:p>
          <a:p>
            <a:endParaRPr lang="pl-PL"/>
          </a:p>
        </p:txBody>
      </p:sp>
      <p:pic>
        <p:nvPicPr>
          <p:cNvPr id="3" name="Obraz 4" descr="Obraz zawierający wewnątrz&#10;&#10;Opis wygenerowany automatycznie">
            <a:extLst>
              <a:ext uri="{FF2B5EF4-FFF2-40B4-BE49-F238E27FC236}">
                <a16:creationId xmlns:a16="http://schemas.microsoft.com/office/drawing/2014/main" id="{75E3D499-0526-514B-54EA-6F27B7E63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47327" y="3672725"/>
            <a:ext cx="3390900" cy="1904110"/>
          </a:xfrm>
          <a:prstGeom prst="rect">
            <a:avLst/>
          </a:prstGeom>
        </p:spPr>
      </p:pic>
      <p:pic>
        <p:nvPicPr>
          <p:cNvPr id="5" name="Obraz 5" descr="Obraz zawierający wewnątrz&#10;&#10;Opis wygenerowany automatycznie">
            <a:extLst>
              <a:ext uri="{FF2B5EF4-FFF2-40B4-BE49-F238E27FC236}">
                <a16:creationId xmlns:a16="http://schemas.microsoft.com/office/drawing/2014/main" id="{AD7E1527-D89E-A419-141B-D817F2A8A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3905249" y="3519932"/>
            <a:ext cx="4114800" cy="231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58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4E5D31E-89AF-6CEE-6D7A-E294AB6A1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032" y="936971"/>
            <a:ext cx="7770168" cy="620382"/>
          </a:xfrm>
        </p:spPr>
        <p:txBody>
          <a:bodyPr/>
          <a:lstStyle/>
          <a:p>
            <a:r>
              <a:rPr lang="pl-PL"/>
              <a:t>Komplikacje i zmiany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17771387-F419-2A69-92DB-68A4E4B2ECF6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85800" y="1628800"/>
            <a:ext cx="7918648" cy="3744415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pl-PL"/>
              <a:t>Bardzo problematyczne okazały się być napędy DVD, które mimo dokładności okazały się zbyt słabe .</a:t>
            </a:r>
          </a:p>
          <a:p>
            <a:r>
              <a:rPr lang="pl-PL"/>
              <a:t> Postanowiliśmy zastąpić je silnikami krokowymi 28byj-48 (64 kroki na 360) które są stosunkowo tanie oraz dużo lepiej współpracują ARDUINO. Nasze silniki krokowe są sterowane przez sterownik  ULN 2003 (</a:t>
            </a:r>
            <a:r>
              <a:rPr lang="pl-PL" err="1">
                <a:ea typeface="+mn-lt"/>
                <a:cs typeface="+mn-lt"/>
              </a:rPr>
              <a:t>seven</a:t>
            </a:r>
            <a:r>
              <a:rPr lang="pl-PL">
                <a:ea typeface="+mn-lt"/>
                <a:cs typeface="+mn-lt"/>
              </a:rPr>
              <a:t> </a:t>
            </a:r>
            <a:r>
              <a:rPr lang="pl-PL" err="1">
                <a:ea typeface="+mn-lt"/>
                <a:cs typeface="+mn-lt"/>
              </a:rPr>
              <a:t>darlington</a:t>
            </a:r>
            <a:r>
              <a:rPr lang="pl-PL">
                <a:ea typeface="+mn-lt"/>
                <a:cs typeface="+mn-lt"/>
              </a:rPr>
              <a:t> </a:t>
            </a:r>
            <a:r>
              <a:rPr lang="pl-PL" err="1">
                <a:ea typeface="+mn-lt"/>
                <a:cs typeface="+mn-lt"/>
              </a:rPr>
              <a:t>arrays</a:t>
            </a:r>
            <a:r>
              <a:rPr lang="pl-PL"/>
              <a:t>).</a:t>
            </a:r>
          </a:p>
          <a:p>
            <a:endParaRPr lang="pl-PL"/>
          </a:p>
        </p:txBody>
      </p:sp>
      <p:pic>
        <p:nvPicPr>
          <p:cNvPr id="3" name="Obraz 4" descr="Obraz zawierający sprzęt elektroniczny&#10;&#10;Opis wygenerowany automatycznie">
            <a:extLst>
              <a:ext uri="{FF2B5EF4-FFF2-40B4-BE49-F238E27FC236}">
                <a16:creationId xmlns:a16="http://schemas.microsoft.com/office/drawing/2014/main" id="{8FF55FFC-8757-84D6-D850-9B9E95EFE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439" y="3302864"/>
            <a:ext cx="3015979" cy="246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721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C6DCF56-EC59-D092-7361-BF850C991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032" y="936971"/>
            <a:ext cx="7628384" cy="620382"/>
          </a:xfrm>
        </p:spPr>
        <p:txBody>
          <a:bodyPr/>
          <a:lstStyle/>
          <a:p>
            <a:r>
              <a:rPr lang="pl-PL"/>
              <a:t>GRBL </a:t>
            </a:r>
            <a:r>
              <a:rPr lang="pl-PL" err="1"/>
              <a:t>Plotter</a:t>
            </a:r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31C580C5-793D-B0DA-CB77-B1ADD10D55C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85800" y="1557353"/>
            <a:ext cx="7883433" cy="324149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pl-PL"/>
              <a:t>Aby </a:t>
            </a:r>
            <a:r>
              <a:rPr lang="pl-PL" err="1"/>
              <a:t>arduino</a:t>
            </a:r>
            <a:r>
              <a:rPr lang="pl-PL"/>
              <a:t> mogło prawidłowo interpretować zadane obrazki, do konwersji na G-</a:t>
            </a:r>
            <a:r>
              <a:rPr lang="pl-PL" err="1"/>
              <a:t>code</a:t>
            </a:r>
            <a:r>
              <a:rPr lang="pl-PL"/>
              <a:t> użyliśmy programu często używanego przy maszynach CNC – GRBL </a:t>
            </a:r>
            <a:r>
              <a:rPr lang="pl-PL" err="1"/>
              <a:t>Plotter</a:t>
            </a:r>
            <a:r>
              <a:rPr lang="pl-PL"/>
              <a:t>. </a:t>
            </a:r>
          </a:p>
          <a:p>
            <a:r>
              <a:rPr lang="pl-PL"/>
              <a:t>W najbliższej </a:t>
            </a:r>
            <a:r>
              <a:rPr lang="pl-PL" err="1"/>
              <a:t>przyszlości</a:t>
            </a:r>
            <a:r>
              <a:rPr lang="pl-PL"/>
              <a:t> planujemy </a:t>
            </a:r>
            <a:r>
              <a:rPr lang="pl-PL" err="1"/>
              <a:t>oskryptować</a:t>
            </a:r>
            <a:r>
              <a:rPr lang="pl-PL"/>
              <a:t> działanie programu by korzystanie z naszego projektu było bardziej </a:t>
            </a:r>
            <a:r>
              <a:rPr lang="pl-PL" err="1"/>
              <a:t>user-freindly</a:t>
            </a:r>
            <a:r>
              <a:rPr lang="pl-PL"/>
              <a:t>.</a:t>
            </a:r>
          </a:p>
        </p:txBody>
      </p:sp>
      <p:pic>
        <p:nvPicPr>
          <p:cNvPr id="3" name="Obraz 4">
            <a:extLst>
              <a:ext uri="{FF2B5EF4-FFF2-40B4-BE49-F238E27FC236}">
                <a16:creationId xmlns:a16="http://schemas.microsoft.com/office/drawing/2014/main" id="{A2B2FB8F-862C-964B-CBAC-5E82F3F16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30" y="2772956"/>
            <a:ext cx="5728458" cy="337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406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15B7472-6E86-C6E5-060B-2C02A5FA9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032" y="936971"/>
            <a:ext cx="7556376" cy="424844"/>
          </a:xfrm>
        </p:spPr>
        <p:txBody>
          <a:bodyPr>
            <a:normAutofit fontScale="90000"/>
          </a:bodyPr>
          <a:lstStyle/>
          <a:p>
            <a:r>
              <a:rPr lang="pl-PL"/>
              <a:t>Efekty końcowe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6E72A9F4-ECDD-6FD0-5EBA-EDE93396DAFD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93260" y="1361816"/>
            <a:ext cx="7839180" cy="3867384"/>
          </a:xfrm>
        </p:spPr>
        <p:txBody>
          <a:bodyPr/>
          <a:lstStyle/>
          <a:p>
            <a:r>
              <a:rPr lang="pl-PL"/>
              <a:t>Wiele dni i zużytych długopisów </a:t>
            </a:r>
            <a:r>
              <a:rPr lang="pl-PL" err="1"/>
              <a:t>póżniej</a:t>
            </a:r>
            <a:r>
              <a:rPr lang="pl-PL"/>
              <a:t>… </a:t>
            </a:r>
            <a:r>
              <a:rPr lang="pl-PL">
                <a:sym typeface="Wingdings" panose="05000000000000000000" pitchFamily="2" charset="2"/>
              </a:rPr>
              <a:t></a:t>
            </a:r>
            <a:endParaRPr lang="pl-PL"/>
          </a:p>
        </p:txBody>
      </p:sp>
      <p:pic>
        <p:nvPicPr>
          <p:cNvPr id="5" name="Obraz 5" descr="Obraz zawierający tekst, podłoże, wewnątrz&#10;&#10;Opis wygenerowany automatycznie">
            <a:extLst>
              <a:ext uri="{FF2B5EF4-FFF2-40B4-BE49-F238E27FC236}">
                <a16:creationId xmlns:a16="http://schemas.microsoft.com/office/drawing/2014/main" id="{FD542088-680D-61D3-2607-86AC2F903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094" y="1942810"/>
            <a:ext cx="2601506" cy="387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850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4359F64-D639-ACB0-7F33-84B1D747E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032" y="936971"/>
            <a:ext cx="7556376" cy="620382"/>
          </a:xfrm>
        </p:spPr>
        <p:txBody>
          <a:bodyPr/>
          <a:lstStyle/>
          <a:p>
            <a:r>
              <a:rPr lang="pl-PL"/>
              <a:t>Dalszy rozwój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0CA4D5AE-69AC-6883-06FC-D7178491C01D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11560" y="1700809"/>
            <a:ext cx="7920880" cy="3744416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pl-PL"/>
              <a:t>Nie planujemy spocząć na laurach i projekt wciąż będzie rozwijany:</a:t>
            </a:r>
          </a:p>
          <a:p>
            <a:r>
              <a:rPr lang="pl-PL"/>
              <a:t>-</a:t>
            </a:r>
            <a:r>
              <a:rPr lang="pl-PL" err="1"/>
              <a:t>Oskryptowanie</a:t>
            </a:r>
            <a:r>
              <a:rPr lang="pl-PL"/>
              <a:t> działania</a:t>
            </a:r>
          </a:p>
          <a:p>
            <a:r>
              <a:rPr lang="pl-PL"/>
              <a:t>-Bardziej estetyczna i dopracowana obudowa</a:t>
            </a:r>
          </a:p>
          <a:p>
            <a:r>
              <a:rPr lang="pl-PL">
                <a:ea typeface="+mn-lt"/>
                <a:cs typeface="+mn-lt"/>
              </a:rPr>
              <a:t>- Sterowanie </a:t>
            </a:r>
            <a:r>
              <a:rPr lang="pl-PL" err="1">
                <a:ea typeface="+mn-lt"/>
                <a:cs typeface="+mn-lt"/>
              </a:rPr>
              <a:t>dlugopisem</a:t>
            </a:r>
            <a:r>
              <a:rPr lang="pl-PL">
                <a:ea typeface="+mn-lt"/>
                <a:cs typeface="+mn-lt"/>
              </a:rPr>
              <a:t> za pomocą joysticka</a:t>
            </a:r>
            <a:endParaRPr lang="pl-PL"/>
          </a:p>
          <a:p>
            <a:r>
              <a:rPr lang="pl-PL"/>
              <a:t>-Poprawienie szybkości działania - wydrukowanie bardziej szczegółowego obrazka zajmuje sporo czasu</a:t>
            </a:r>
          </a:p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33505895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Niestandardowy 2">
      <a:dk1>
        <a:sysClr val="windowText" lastClr="000000"/>
      </a:dk1>
      <a:lt1>
        <a:sysClr val="window" lastClr="FFFFFF"/>
      </a:lt1>
      <a:dk2>
        <a:srgbClr val="902023"/>
      </a:dk2>
      <a:lt2>
        <a:srgbClr val="898989"/>
      </a:lt2>
      <a:accent1>
        <a:srgbClr val="C82C30"/>
      </a:accent1>
      <a:accent2>
        <a:srgbClr val="DF6B6E"/>
      </a:accent2>
      <a:accent3>
        <a:srgbClr val="E79193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rmatka" id="{D5B4DBE1-A50E-423F-B3AE-735217ECC01F}" vid="{99824764-F7FC-42AB-AB49-851AFB65007F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FA77CC7A40DF04B94A93A9FD31E8D46" ma:contentTypeVersion="14" ma:contentTypeDescription="Utwórz nowy dokument." ma:contentTypeScope="" ma:versionID="40248f16ba1bed75880d0e10e9fffceb">
  <xsd:schema xmlns:xsd="http://www.w3.org/2001/XMLSchema" xmlns:xs="http://www.w3.org/2001/XMLSchema" xmlns:p="http://schemas.microsoft.com/office/2006/metadata/properties" xmlns:ns3="a783cfe3-27de-4c7e-9408-da43bdb33801" xmlns:ns4="6323a83d-a6c7-49d8-91cc-23876318cd0e" targetNamespace="http://schemas.microsoft.com/office/2006/metadata/properties" ma:root="true" ma:fieldsID="3818d2a8d02cb1791cfa0d1e55392391" ns3:_="" ns4:_="">
    <xsd:import namespace="a783cfe3-27de-4c7e-9408-da43bdb33801"/>
    <xsd:import namespace="6323a83d-a6c7-49d8-91cc-23876318cd0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83cfe3-27de-4c7e-9408-da43bdb338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23a83d-a6c7-49d8-91cc-23876318cd0e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7947008-BECE-44A8-98B2-44D24AEF28B0}">
  <ds:schemaRefs>
    <ds:schemaRef ds:uri="6323a83d-a6c7-49d8-91cc-23876318cd0e"/>
    <ds:schemaRef ds:uri="a783cfe3-27de-4c7e-9408-da43bdb3380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F553DF4-37E0-43CF-A310-EF36AB9702E5}">
  <ds:schemaRefs>
    <ds:schemaRef ds:uri="6323a83d-a6c7-49d8-91cc-23876318cd0e"/>
    <ds:schemaRef ds:uri="a783cfe3-27de-4c7e-9408-da43bdb3380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16CFB14-B87B-4A06-AFA7-11D09B82ADB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355</Words>
  <Application>Microsoft Office PowerPoint</Application>
  <PresentationFormat>Pokaz na ekranie (4:3)</PresentationFormat>
  <Paragraphs>37</Paragraphs>
  <Slides>10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Wingdings</vt:lpstr>
      <vt:lpstr>Motyw pakietu Office</vt:lpstr>
      <vt:lpstr>Prezentacja programu PowerPoint</vt:lpstr>
      <vt:lpstr>Drukarka 2D</vt:lpstr>
      <vt:lpstr>Założenia Projektu</vt:lpstr>
      <vt:lpstr>Zastosowane materiały</vt:lpstr>
      <vt:lpstr>Komplikacje i zmiany</vt:lpstr>
      <vt:lpstr>Komplikacje i zmiany</vt:lpstr>
      <vt:lpstr>GRBL Plotter</vt:lpstr>
      <vt:lpstr>Efekty końcowe</vt:lpstr>
      <vt:lpstr>Dalszy rozwój</vt:lpstr>
      <vt:lpstr>Dziękujemy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Formatka KSKNPG</dc:title>
  <dc:creator>AS</dc:creator>
  <cp:lastModifiedBy>kkkasprzyk@student.agh.edu.pl</cp:lastModifiedBy>
  <cp:revision>1</cp:revision>
  <dcterms:created xsi:type="dcterms:W3CDTF">2016-11-28T21:21:28Z</dcterms:created>
  <dcterms:modified xsi:type="dcterms:W3CDTF">2022-06-26T17:03:30Z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0x0101007FA77CC7A40DF04B94A93A9FD31E8D46</vt:lpwstr>
  </property>
</Properties>
</file>